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7010400" cy="9296400"/>
  <p:embeddedFontLst>
    <p:embeddedFont>
      <p:font typeface="Candar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5">
          <p15:clr>
            <a:srgbClr val="A4A3A4"/>
          </p15:clr>
        </p15:guide>
        <p15:guide id="2" pos="2880">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 uri="http://customooxmlschemas.google.com/">
      <go:slidesCustomData xmlns:go="http://customooxmlschemas.google.com/" r:id="rId27" roundtripDataSignature="AMtx7mjx8UCajmlFzEnJXVVXsPrGtg4N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5" orient="horz"/>
        <p:guide pos="2880"/>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ndara-bold.fntdata"/><Relationship Id="rId23" Type="http://schemas.openxmlformats.org/officeDocument/2006/relationships/font" Target="fonts/Canda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boldItalic.fntdata"/><Relationship Id="rId25" Type="http://schemas.openxmlformats.org/officeDocument/2006/relationships/font" Target="fonts/Candara-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2560" y="0"/>
            <a:ext cx="3037840" cy="464820"/>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1580"/>
            <a:ext cx="3037840" cy="464820"/>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
        <p:nvSpPr>
          <p:cNvPr id="38" name="Google Shape;38;p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1781ad0ac_1_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1781ad0ac_1_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61" name="Google Shape;161;ge1781ad0ac_1_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1781ad0ac_1_1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1781ad0ac_1_1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72" name="Google Shape;172;ge1781ad0ac_1_1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81" name="Google Shape;181;p1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90" name="Google Shape;190;p1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781ad0ac_1_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1781ad0ac_1_2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01" name="Google Shape;201;ge1781ad0ac_1_2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781ad0ac_1_3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1781ad0ac_1_3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11" name="Google Shape;211;ge1781ad0ac_1_3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1781ad0ac_1_4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1781ad0ac_1_42: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22" name="Google Shape;222;ge1781ad0ac_1_42: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5439a3e9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5439a3e9_0_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30" name="Google Shape;230;ge35439a3e9_0_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 name="Google Shape;46;p2: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47" name="Google Shape;47;p2: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 name="Google Shape;57;p3: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8" name="Google Shape;58;p3: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 name="Google Shape;68;p5: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9" name="Google Shape;69;p5: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79" name="Google Shape;79;p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 name="Google Shape;89;p7: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In that method, the autoencoder extracts latent features of face images and the decoder is used to reconstruct the face images. To swap faces between source images and target images, there is a need of two encoder-decoder pairs where each pair is used to train on an image set, and the encoder’s parameters are shared between two network pairs. In other words, two pairs have the same encoder network. This strategy enables the common encoder to find and learn the similarity between two sets of face images, which are relatively unchallenging because faces normally have similar features such as eyes, nose, mouth positions. </a:t>
            </a:r>
            <a:endParaRPr/>
          </a:p>
          <a:p>
            <a:pPr indent="0" lvl="0" marL="0" rtl="0" algn="l">
              <a:spcBef>
                <a:spcPts val="360"/>
              </a:spcBef>
              <a:spcAft>
                <a:spcPts val="0"/>
              </a:spcAft>
              <a:buNone/>
            </a:pPr>
            <a:r>
              <a:rPr lang="en-US"/>
              <a:t>By adding adversarial loss and perceptual loss implemented in VGGFace [37] to the encoder-decoder architecture, an improved version of deepfakes based on the generative adversarial network (GAN) [38], i.e. faceswap-GAN, was proposed in [39]. The VGGFace perceptual loss is added to make eye movements to be more realistic and consistent with input faces and help to smooth out artifacts in segmentation mask, leading to higher quality output videos. This model facilitates the creation of outputs with 64x64, 128x128, and 256x256 resolutions. In addition, the multi-task convolutional neural network (CNN) from the FaceNet implementation [40] is introduced to make face detection more stable and face alignment more reliable. The CycleGAN [41] is utilized for generative network implementation. Popular deepfake tools and their typical features are summarized in Table I.</a:t>
            </a:r>
            <a:endParaRPr/>
          </a:p>
          <a:p>
            <a:pPr indent="0" lvl="0" marL="0" rtl="0" algn="l">
              <a:spcBef>
                <a:spcPts val="360"/>
              </a:spcBef>
              <a:spcAft>
                <a:spcPts val="0"/>
              </a:spcAft>
              <a:buNone/>
            </a:pPr>
            <a:r>
              <a:t/>
            </a:r>
            <a:endParaRPr/>
          </a:p>
        </p:txBody>
      </p:sp>
      <p:sp>
        <p:nvSpPr>
          <p:cNvPr id="90" name="Google Shape;90;p7: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01" name="Google Shape;101;p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p9: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0" name="Google Shape;110;p9: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51" name="Google Shape;151;p1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17"/>
          <p:cNvPicPr preferRelativeResize="0"/>
          <p:nvPr/>
        </p:nvPicPr>
        <p:blipFill rotWithShape="1">
          <a:blip r:embed="rId2">
            <a:alphaModFix/>
          </a:blip>
          <a:srcRect b="0" l="0" r="0" t="0"/>
          <a:stretch/>
        </p:blipFill>
        <p:spPr>
          <a:xfrm>
            <a:off x="7483475" y="6096000"/>
            <a:ext cx="968375" cy="434975"/>
          </a:xfrm>
          <a:prstGeom prst="rect">
            <a:avLst/>
          </a:prstGeom>
          <a:noFill/>
          <a:ln>
            <a:noFill/>
          </a:ln>
        </p:spPr>
      </p:pic>
      <p:sp>
        <p:nvSpPr>
          <p:cNvPr id="20" name="Google Shape;20;p17"/>
          <p:cNvSpPr/>
          <p:nvPr/>
        </p:nvSpPr>
        <p:spPr>
          <a:xfrm>
            <a:off x="0" y="-76200"/>
            <a:ext cx="9144000" cy="2590800"/>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1" name="Google Shape;21;p17"/>
          <p:cNvSpPr/>
          <p:nvPr/>
        </p:nvSpPr>
        <p:spPr>
          <a:xfrm>
            <a:off x="609600" y="6172200"/>
            <a:ext cx="4664075"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Boston University Computer Science Department</a:t>
            </a:r>
            <a:endParaRPr sz="1200">
              <a:solidFill>
                <a:schemeClr val="dk1"/>
              </a:solidFill>
              <a:latin typeface="Arial"/>
              <a:ea typeface="Arial"/>
              <a:cs typeface="Arial"/>
              <a:sym typeface="Arial"/>
            </a:endParaRPr>
          </a:p>
        </p:txBody>
      </p:sp>
      <p:sp>
        <p:nvSpPr>
          <p:cNvPr id="22" name="Google Shape;22;p17"/>
          <p:cNvSpPr txBox="1"/>
          <p:nvPr>
            <p:ph idx="1" type="subTitle"/>
          </p:nvPr>
        </p:nvSpPr>
        <p:spPr>
          <a:xfrm>
            <a:off x="609600" y="2706688"/>
            <a:ext cx="7772400" cy="1752600"/>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800"/>
              <a:buFont typeface="Noto Sans Symbols"/>
              <a:buNone/>
              <a:defRPr sz="1800">
                <a:solidFill>
                  <a:srgbClr val="CCCCCC"/>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23" name="Google Shape;23;p17"/>
          <p:cNvSpPr txBox="1"/>
          <p:nvPr>
            <p:ph type="ctrTitle"/>
          </p:nvPr>
        </p:nvSpPr>
        <p:spPr>
          <a:xfrm>
            <a:off x="609600" y="709613"/>
            <a:ext cx="7772400" cy="1676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18"/>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lvl1pPr indent="0" lvl="0" marL="0" algn="l">
              <a:spcBef>
                <a:spcPts val="0"/>
              </a:spcBef>
              <a:spcAft>
                <a:spcPts val="0"/>
              </a:spcAft>
              <a:buNone/>
              <a:defRPr sz="1200">
                <a:solidFill>
                  <a:srgbClr val="CCCCCC"/>
                </a:solidFill>
                <a:latin typeface="Arial"/>
                <a:ea typeface="Arial"/>
                <a:cs typeface="Arial"/>
                <a:sym typeface="Arial"/>
              </a:defRPr>
            </a:lvl1pPr>
            <a:lvl2pPr indent="0" lvl="1" marL="0" algn="l">
              <a:spcBef>
                <a:spcPts val="0"/>
              </a:spcBef>
              <a:spcAft>
                <a:spcPts val="0"/>
              </a:spcAft>
              <a:buNone/>
              <a:defRPr sz="1200">
                <a:solidFill>
                  <a:srgbClr val="CCCCCC"/>
                </a:solidFill>
                <a:latin typeface="Arial"/>
                <a:ea typeface="Arial"/>
                <a:cs typeface="Arial"/>
                <a:sym typeface="Arial"/>
              </a:defRPr>
            </a:lvl2pPr>
            <a:lvl3pPr indent="0" lvl="2" marL="0" algn="l">
              <a:spcBef>
                <a:spcPts val="0"/>
              </a:spcBef>
              <a:spcAft>
                <a:spcPts val="0"/>
              </a:spcAft>
              <a:buNone/>
              <a:defRPr sz="1200">
                <a:solidFill>
                  <a:srgbClr val="CCCCCC"/>
                </a:solidFill>
                <a:latin typeface="Arial"/>
                <a:ea typeface="Arial"/>
                <a:cs typeface="Arial"/>
                <a:sym typeface="Arial"/>
              </a:defRPr>
            </a:lvl3pPr>
            <a:lvl4pPr indent="0" lvl="3" marL="0" algn="l">
              <a:spcBef>
                <a:spcPts val="0"/>
              </a:spcBef>
              <a:spcAft>
                <a:spcPts val="0"/>
              </a:spcAft>
              <a:buNone/>
              <a:defRPr sz="1200">
                <a:solidFill>
                  <a:srgbClr val="CCCCCC"/>
                </a:solidFill>
                <a:latin typeface="Arial"/>
                <a:ea typeface="Arial"/>
                <a:cs typeface="Arial"/>
                <a:sym typeface="Arial"/>
              </a:defRPr>
            </a:lvl4pPr>
            <a:lvl5pPr indent="0" lvl="4" marL="0" algn="l">
              <a:spcBef>
                <a:spcPts val="0"/>
              </a:spcBef>
              <a:spcAft>
                <a:spcPts val="0"/>
              </a:spcAft>
              <a:buNone/>
              <a:defRPr sz="1200">
                <a:solidFill>
                  <a:srgbClr val="CCCCCC"/>
                </a:solidFill>
                <a:latin typeface="Arial"/>
                <a:ea typeface="Arial"/>
                <a:cs typeface="Arial"/>
                <a:sym typeface="Arial"/>
              </a:defRPr>
            </a:lvl5pPr>
            <a:lvl6pPr indent="0" lvl="5" marL="0" algn="l">
              <a:spcBef>
                <a:spcPts val="0"/>
              </a:spcBef>
              <a:spcAft>
                <a:spcPts val="0"/>
              </a:spcAft>
              <a:buNone/>
              <a:defRPr sz="1200">
                <a:solidFill>
                  <a:srgbClr val="CCCCCC"/>
                </a:solidFill>
                <a:latin typeface="Arial"/>
                <a:ea typeface="Arial"/>
                <a:cs typeface="Arial"/>
                <a:sym typeface="Arial"/>
              </a:defRPr>
            </a:lvl6pPr>
            <a:lvl7pPr indent="0" lvl="6" marL="0" algn="l">
              <a:spcBef>
                <a:spcPts val="0"/>
              </a:spcBef>
              <a:spcAft>
                <a:spcPts val="0"/>
              </a:spcAft>
              <a:buNone/>
              <a:defRPr sz="1200">
                <a:solidFill>
                  <a:srgbClr val="CCCCCC"/>
                </a:solidFill>
                <a:latin typeface="Arial"/>
                <a:ea typeface="Arial"/>
                <a:cs typeface="Arial"/>
                <a:sym typeface="Arial"/>
              </a:defRPr>
            </a:lvl7pPr>
            <a:lvl8pPr indent="0" lvl="7" marL="0" algn="l">
              <a:spcBef>
                <a:spcPts val="0"/>
              </a:spcBef>
              <a:spcAft>
                <a:spcPts val="0"/>
              </a:spcAft>
              <a:buNone/>
              <a:defRPr sz="1200">
                <a:solidFill>
                  <a:srgbClr val="CCCCCC"/>
                </a:solidFill>
                <a:latin typeface="Arial"/>
                <a:ea typeface="Arial"/>
                <a:cs typeface="Arial"/>
                <a:sym typeface="Arial"/>
              </a:defRPr>
            </a:lvl8pPr>
            <a:lvl9pPr indent="0" lvl="8" mar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3" name="Google Shape;33;p19"/>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lvl1pPr indent="0" lvl="0" marL="0" algn="l">
              <a:spcBef>
                <a:spcPts val="0"/>
              </a:spcBef>
              <a:spcAft>
                <a:spcPts val="0"/>
              </a:spcAft>
              <a:buNone/>
              <a:defRPr sz="1200">
                <a:solidFill>
                  <a:srgbClr val="CCCCCC"/>
                </a:solidFill>
                <a:latin typeface="Arial"/>
                <a:ea typeface="Arial"/>
                <a:cs typeface="Arial"/>
                <a:sym typeface="Arial"/>
              </a:defRPr>
            </a:lvl1pPr>
            <a:lvl2pPr indent="0" lvl="1" marL="0" algn="l">
              <a:spcBef>
                <a:spcPts val="0"/>
              </a:spcBef>
              <a:spcAft>
                <a:spcPts val="0"/>
              </a:spcAft>
              <a:buNone/>
              <a:defRPr sz="1200">
                <a:solidFill>
                  <a:srgbClr val="CCCCCC"/>
                </a:solidFill>
                <a:latin typeface="Arial"/>
                <a:ea typeface="Arial"/>
                <a:cs typeface="Arial"/>
                <a:sym typeface="Arial"/>
              </a:defRPr>
            </a:lvl2pPr>
            <a:lvl3pPr indent="0" lvl="2" marL="0" algn="l">
              <a:spcBef>
                <a:spcPts val="0"/>
              </a:spcBef>
              <a:spcAft>
                <a:spcPts val="0"/>
              </a:spcAft>
              <a:buNone/>
              <a:defRPr sz="1200">
                <a:solidFill>
                  <a:srgbClr val="CCCCCC"/>
                </a:solidFill>
                <a:latin typeface="Arial"/>
                <a:ea typeface="Arial"/>
                <a:cs typeface="Arial"/>
                <a:sym typeface="Arial"/>
              </a:defRPr>
            </a:lvl3pPr>
            <a:lvl4pPr indent="0" lvl="3" marL="0" algn="l">
              <a:spcBef>
                <a:spcPts val="0"/>
              </a:spcBef>
              <a:spcAft>
                <a:spcPts val="0"/>
              </a:spcAft>
              <a:buNone/>
              <a:defRPr sz="1200">
                <a:solidFill>
                  <a:srgbClr val="CCCCCC"/>
                </a:solidFill>
                <a:latin typeface="Arial"/>
                <a:ea typeface="Arial"/>
                <a:cs typeface="Arial"/>
                <a:sym typeface="Arial"/>
              </a:defRPr>
            </a:lvl4pPr>
            <a:lvl5pPr indent="0" lvl="4" marL="0" algn="l">
              <a:spcBef>
                <a:spcPts val="0"/>
              </a:spcBef>
              <a:spcAft>
                <a:spcPts val="0"/>
              </a:spcAft>
              <a:buNone/>
              <a:defRPr sz="1200">
                <a:solidFill>
                  <a:srgbClr val="CCCCCC"/>
                </a:solidFill>
                <a:latin typeface="Arial"/>
                <a:ea typeface="Arial"/>
                <a:cs typeface="Arial"/>
                <a:sym typeface="Arial"/>
              </a:defRPr>
            </a:lvl5pPr>
            <a:lvl6pPr indent="0" lvl="5" marL="0" algn="l">
              <a:spcBef>
                <a:spcPts val="0"/>
              </a:spcBef>
              <a:spcAft>
                <a:spcPts val="0"/>
              </a:spcAft>
              <a:buNone/>
              <a:defRPr sz="1200">
                <a:solidFill>
                  <a:srgbClr val="CCCCCC"/>
                </a:solidFill>
                <a:latin typeface="Arial"/>
                <a:ea typeface="Arial"/>
                <a:cs typeface="Arial"/>
                <a:sym typeface="Arial"/>
              </a:defRPr>
            </a:lvl6pPr>
            <a:lvl7pPr indent="0" lvl="6" marL="0" algn="l">
              <a:spcBef>
                <a:spcPts val="0"/>
              </a:spcBef>
              <a:spcAft>
                <a:spcPts val="0"/>
              </a:spcAft>
              <a:buNone/>
              <a:defRPr sz="1200">
                <a:solidFill>
                  <a:srgbClr val="CCCCCC"/>
                </a:solidFill>
                <a:latin typeface="Arial"/>
                <a:ea typeface="Arial"/>
                <a:cs typeface="Arial"/>
                <a:sym typeface="Arial"/>
              </a:defRPr>
            </a:lvl7pPr>
            <a:lvl8pPr indent="0" lvl="7" marL="0" algn="l">
              <a:spcBef>
                <a:spcPts val="0"/>
              </a:spcBef>
              <a:spcAft>
                <a:spcPts val="0"/>
              </a:spcAft>
              <a:buNone/>
              <a:defRPr sz="1200">
                <a:solidFill>
                  <a:srgbClr val="CCCCCC"/>
                </a:solidFill>
                <a:latin typeface="Arial"/>
                <a:ea typeface="Arial"/>
                <a:cs typeface="Arial"/>
                <a:sym typeface="Arial"/>
              </a:defRPr>
            </a:lvl8pPr>
            <a:lvl9pPr indent="0" lvl="8" mar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p:nvPr/>
        </p:nvSpPr>
        <p:spPr>
          <a:xfrm>
            <a:off x="0" y="-42863"/>
            <a:ext cx="9144000" cy="347663"/>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 name="Google Shape;11;p1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 name="Google Shape;12;p16"/>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3" name="Google Shape;13;p16"/>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16"/>
          <p:cNvSpPr txBox="1"/>
          <p:nvPr/>
        </p:nvSpPr>
        <p:spPr>
          <a:xfrm>
            <a:off x="609600" y="1524000"/>
            <a:ext cx="7924800"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Boston University</a:t>
            </a:r>
            <a:r>
              <a:rPr lang="en-US" sz="1200">
                <a:solidFill>
                  <a:schemeClr val="lt1"/>
                </a:solidFill>
                <a:latin typeface="Arial"/>
                <a:ea typeface="Arial"/>
                <a:cs typeface="Arial"/>
                <a:sym typeface="Arial"/>
              </a:rPr>
              <a:t> Slideshow Title Goes Here</a:t>
            </a:r>
            <a:endParaRPr/>
          </a:p>
        </p:txBody>
      </p:sp>
      <p:sp>
        <p:nvSpPr>
          <p:cNvPr id="15" name="Google Shape;15;p16"/>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marR="0" rtl="0" algn="r">
              <a:spcBef>
                <a:spcPts val="0"/>
              </a:spcBef>
              <a:spcAft>
                <a:spcPts val="0"/>
              </a:spcAft>
              <a:buSzPts val="1400"/>
              <a:buNone/>
              <a:defRPr sz="1200">
                <a:solidFill>
                  <a:srgbClr val="CCCCCC"/>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6" name="Google Shape;16;p16"/>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lvl1pPr indent="0" lvl="0" marL="0" marR="0" rtl="0" algn="l">
              <a:spcBef>
                <a:spcPts val="0"/>
              </a:spcBef>
              <a:spcAft>
                <a:spcPts val="0"/>
              </a:spcAft>
              <a:buNone/>
              <a:defRPr b="0" sz="1200" u="none">
                <a:solidFill>
                  <a:srgbClr val="CCCCCC"/>
                </a:solidFill>
                <a:latin typeface="Arial"/>
                <a:ea typeface="Arial"/>
                <a:cs typeface="Arial"/>
                <a:sym typeface="Arial"/>
              </a:defRPr>
            </a:lvl1pPr>
            <a:lvl2pPr indent="0" lvl="1" marL="0" marR="0" rtl="0" algn="l">
              <a:spcBef>
                <a:spcPts val="0"/>
              </a:spcBef>
              <a:spcAft>
                <a:spcPts val="0"/>
              </a:spcAft>
              <a:buNone/>
              <a:defRPr b="0" sz="1200" u="none">
                <a:solidFill>
                  <a:srgbClr val="CCCCCC"/>
                </a:solidFill>
                <a:latin typeface="Arial"/>
                <a:ea typeface="Arial"/>
                <a:cs typeface="Arial"/>
                <a:sym typeface="Arial"/>
              </a:defRPr>
            </a:lvl2pPr>
            <a:lvl3pPr indent="0" lvl="2" marL="0" marR="0" rtl="0" algn="l">
              <a:spcBef>
                <a:spcPts val="0"/>
              </a:spcBef>
              <a:spcAft>
                <a:spcPts val="0"/>
              </a:spcAft>
              <a:buNone/>
              <a:defRPr b="0" sz="1200" u="none">
                <a:solidFill>
                  <a:srgbClr val="CCCCCC"/>
                </a:solidFill>
                <a:latin typeface="Arial"/>
                <a:ea typeface="Arial"/>
                <a:cs typeface="Arial"/>
                <a:sym typeface="Arial"/>
              </a:defRPr>
            </a:lvl3pPr>
            <a:lvl4pPr indent="0" lvl="3" marL="0" marR="0" rtl="0" algn="l">
              <a:spcBef>
                <a:spcPts val="0"/>
              </a:spcBef>
              <a:spcAft>
                <a:spcPts val="0"/>
              </a:spcAft>
              <a:buNone/>
              <a:defRPr b="0" sz="1200" u="none">
                <a:solidFill>
                  <a:srgbClr val="CCCCCC"/>
                </a:solidFill>
                <a:latin typeface="Arial"/>
                <a:ea typeface="Arial"/>
                <a:cs typeface="Arial"/>
                <a:sym typeface="Arial"/>
              </a:defRPr>
            </a:lvl4pPr>
            <a:lvl5pPr indent="0" lvl="4" marL="0" marR="0" rtl="0" algn="l">
              <a:spcBef>
                <a:spcPts val="0"/>
              </a:spcBef>
              <a:spcAft>
                <a:spcPts val="0"/>
              </a:spcAft>
              <a:buNone/>
              <a:defRPr b="0" sz="1200" u="none">
                <a:solidFill>
                  <a:srgbClr val="CCCCCC"/>
                </a:solidFill>
                <a:latin typeface="Arial"/>
                <a:ea typeface="Arial"/>
                <a:cs typeface="Arial"/>
                <a:sym typeface="Arial"/>
              </a:defRPr>
            </a:lvl5pPr>
            <a:lvl6pPr indent="0" lvl="5" marL="0" marR="0" rtl="0" algn="l">
              <a:spcBef>
                <a:spcPts val="0"/>
              </a:spcBef>
              <a:spcAft>
                <a:spcPts val="0"/>
              </a:spcAft>
              <a:buNone/>
              <a:defRPr b="0" sz="1200" u="none">
                <a:solidFill>
                  <a:srgbClr val="CCCCCC"/>
                </a:solidFill>
                <a:latin typeface="Arial"/>
                <a:ea typeface="Arial"/>
                <a:cs typeface="Arial"/>
                <a:sym typeface="Arial"/>
              </a:defRPr>
            </a:lvl6pPr>
            <a:lvl7pPr indent="0" lvl="6" marL="0" marR="0" rtl="0" algn="l">
              <a:spcBef>
                <a:spcPts val="0"/>
              </a:spcBef>
              <a:spcAft>
                <a:spcPts val="0"/>
              </a:spcAft>
              <a:buNone/>
              <a:defRPr b="0" sz="1200" u="none">
                <a:solidFill>
                  <a:srgbClr val="CCCCCC"/>
                </a:solidFill>
                <a:latin typeface="Arial"/>
                <a:ea typeface="Arial"/>
                <a:cs typeface="Arial"/>
                <a:sym typeface="Arial"/>
              </a:defRPr>
            </a:lvl7pPr>
            <a:lvl8pPr indent="0" lvl="7" marL="0" marR="0" rtl="0" algn="l">
              <a:spcBef>
                <a:spcPts val="0"/>
              </a:spcBef>
              <a:spcAft>
                <a:spcPts val="0"/>
              </a:spcAft>
              <a:buNone/>
              <a:defRPr b="0" sz="1200" u="none">
                <a:solidFill>
                  <a:srgbClr val="CCCCCC"/>
                </a:solidFill>
                <a:latin typeface="Arial"/>
                <a:ea typeface="Arial"/>
                <a:cs typeface="Arial"/>
                <a:sym typeface="Arial"/>
              </a:defRPr>
            </a:lvl8pPr>
            <a:lvl9pPr indent="0" lvl="8" marL="0" marR="0" rtl="0" algn="l">
              <a:spcBef>
                <a:spcPts val="0"/>
              </a:spcBef>
              <a:spcAft>
                <a:spcPts val="0"/>
              </a:spcAft>
              <a:buNone/>
              <a:defRPr b="0" sz="1200" u="non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7" name="Google Shape;17;p16"/>
          <p:cNvCxnSpPr/>
          <p:nvPr/>
        </p:nvCxnSpPr>
        <p:spPr>
          <a:xfrm>
            <a:off x="8189913" y="76200"/>
            <a:ext cx="1587" cy="152400"/>
          </a:xfrm>
          <a:prstGeom prst="straightConnector1">
            <a:avLst/>
          </a:prstGeom>
          <a:noFill/>
          <a:ln cap="flat" cmpd="sng" w="12700">
            <a:solidFill>
              <a:srgbClr val="4D4D4D"/>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alanzucconi.com/2018/03/14/introduction-to-deepfak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txBox="1"/>
          <p:nvPr>
            <p:ph idx="1" type="subTitle"/>
          </p:nvPr>
        </p:nvSpPr>
        <p:spPr>
          <a:xfrm>
            <a:off x="436775" y="2850704"/>
            <a:ext cx="7772400" cy="2522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r>
              <a:rPr b="1" lang="en-US">
                <a:solidFill>
                  <a:schemeClr val="dk1"/>
                </a:solidFill>
              </a:rPr>
              <a:t>Team </a:t>
            </a:r>
            <a:endParaRPr>
              <a:solidFill>
                <a:schemeClr val="dk1"/>
              </a:solidFill>
            </a:endParaRPr>
          </a:p>
          <a:p>
            <a:pPr indent="0" lvl="0" marL="0" rtl="0" algn="l">
              <a:spcBef>
                <a:spcPts val="360"/>
              </a:spcBef>
              <a:spcAft>
                <a:spcPts val="0"/>
              </a:spcAft>
              <a:buSzPts val="1800"/>
              <a:buNone/>
            </a:pPr>
            <a:r>
              <a:t/>
            </a:r>
            <a:endParaRPr>
              <a:solidFill>
                <a:schemeClr val="dk1"/>
              </a:solidFill>
            </a:endParaRPr>
          </a:p>
          <a:p>
            <a:pPr indent="0" lvl="0" marL="0" rtl="0" algn="l">
              <a:spcBef>
                <a:spcPts val="360"/>
              </a:spcBef>
              <a:spcAft>
                <a:spcPts val="0"/>
              </a:spcAft>
              <a:buClr>
                <a:srgbClr val="000000"/>
              </a:buClr>
              <a:buSzPts val="1800"/>
              <a:buFont typeface="Arial"/>
              <a:buNone/>
            </a:pPr>
            <a:r>
              <a:rPr i="1" lang="en-US">
                <a:solidFill>
                  <a:schemeClr val="dk1"/>
                </a:solidFill>
              </a:rPr>
              <a:t>Guanzhang Li</a:t>
            </a:r>
            <a:endParaRPr i="1">
              <a:solidFill>
                <a:schemeClr val="dk1"/>
              </a:solidFill>
            </a:endParaRPr>
          </a:p>
          <a:p>
            <a:pPr indent="0" lvl="0" marL="0" rtl="0" algn="l">
              <a:spcBef>
                <a:spcPts val="360"/>
              </a:spcBef>
              <a:spcAft>
                <a:spcPts val="0"/>
              </a:spcAft>
              <a:buClr>
                <a:srgbClr val="000000"/>
              </a:buClr>
              <a:buSzPts val="1800"/>
              <a:buFont typeface="Arial"/>
              <a:buNone/>
            </a:pPr>
            <a:br>
              <a:rPr i="1" lang="en-US">
                <a:solidFill>
                  <a:schemeClr val="dk1"/>
                </a:solidFill>
              </a:rPr>
            </a:br>
            <a:r>
              <a:rPr i="1" lang="en-US">
                <a:solidFill>
                  <a:schemeClr val="dk1"/>
                </a:solidFill>
              </a:rPr>
              <a:t>Wei Zhang</a:t>
            </a:r>
            <a:endParaRPr>
              <a:solidFill>
                <a:schemeClr val="dk1"/>
              </a:solidFill>
            </a:endParaRPr>
          </a:p>
          <a:p>
            <a:pPr indent="0" lvl="0" marL="0" rtl="0" algn="l">
              <a:spcBef>
                <a:spcPts val="360"/>
              </a:spcBef>
              <a:spcAft>
                <a:spcPts val="0"/>
              </a:spcAft>
              <a:buSzPts val="1800"/>
              <a:buNone/>
            </a:pPr>
            <a:r>
              <a:t/>
            </a:r>
            <a:endParaRPr b="1">
              <a:solidFill>
                <a:schemeClr val="dk1"/>
              </a:solidFill>
            </a:endParaRPr>
          </a:p>
        </p:txBody>
      </p:sp>
      <p:sp>
        <p:nvSpPr>
          <p:cNvPr id="42" name="Google Shape;42;p1"/>
          <p:cNvSpPr txBox="1"/>
          <p:nvPr>
            <p:ph type="ctrTitle"/>
          </p:nvPr>
        </p:nvSpPr>
        <p:spPr>
          <a:xfrm>
            <a:off x="609600" y="620688"/>
            <a:ext cx="7772400" cy="1676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FaceSwap using DeepFake</a:t>
            </a:r>
            <a:endParaRPr sz="3200"/>
          </a:p>
        </p:txBody>
      </p:sp>
      <p:sp>
        <p:nvSpPr>
          <p:cNvPr id="43" name="Google Shape;43;p1"/>
          <p:cNvSpPr txBox="1"/>
          <p:nvPr/>
        </p:nvSpPr>
        <p:spPr>
          <a:xfrm>
            <a:off x="436769" y="40043794"/>
            <a:ext cx="2937577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REFERENCES:</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[1] Zhang J., Bargal S. A., Lin Z., Brandt J., Shen X., &amp; Sclaroff S. (2018). Top-down neural attention by excitation backprop – International Journal of Computer Vision, 126(10), 1084-1102.</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[2] Bargal S. A.*, Zunino A.*, Kim D., Zhang J., Murino V. and Sclaroff S. (2018). Excitation Backprop for RNNs – Proc. IEEE Conf. on Computer Vision and Pattern Recognition (CVPR).</a:t>
            </a:r>
            <a:endParaRPr b="1" sz="2800">
              <a:solidFill>
                <a:schemeClr val="dk1"/>
              </a:solidFill>
              <a:latin typeface="Arial"/>
              <a:ea typeface="Arial"/>
              <a:cs typeface="Arial"/>
              <a:sym typeface="Arial"/>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[3] Zunino A.*, Bargal S. A.*, Morerio P., Zhang J., Sclaroff S., &amp; Murino V. (2018). Excitation Dropout: Encouraging Plasticity in Deep Neural Networks – arXiv preprint arXiv:1805.09092</a:t>
            </a:r>
            <a:r>
              <a:rPr b="1" lang="en-US" sz="2800">
                <a:solidFill>
                  <a:schemeClr val="dk1"/>
                </a:solidFill>
                <a:latin typeface="Candara"/>
                <a:ea typeface="Candara"/>
                <a:cs typeface="Candara"/>
                <a:sym typeface="Candara"/>
              </a:rPr>
              <a:t>.</a:t>
            </a:r>
            <a:endParaRPr/>
          </a:p>
          <a:p>
            <a:pPr indent="0" lvl="0" marL="0" marR="0" rtl="0" algn="l">
              <a:spcBef>
                <a:spcPts val="0"/>
              </a:spcBef>
              <a:spcAft>
                <a:spcPts val="0"/>
              </a:spcAft>
              <a:buNone/>
            </a:pPr>
            <a:r>
              <a:t/>
            </a:r>
            <a:endParaRPr b="1" sz="2000">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1781ad0ac_1_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Extract,Train and Convert</a:t>
            </a:r>
            <a:endParaRPr/>
          </a:p>
        </p:txBody>
      </p:sp>
      <p:sp>
        <p:nvSpPr>
          <p:cNvPr id="164" name="Google Shape;164;ge1781ad0ac_1_1"/>
          <p:cNvSpPr txBox="1"/>
          <p:nvPr>
            <p:ph idx="1" type="body"/>
          </p:nvPr>
        </p:nvSpPr>
        <p:spPr>
          <a:xfrm>
            <a:off x="609600" y="1589050"/>
            <a:ext cx="5245200" cy="3886200"/>
          </a:xfrm>
          <a:prstGeom prst="rect">
            <a:avLst/>
          </a:prstGeom>
        </p:spPr>
        <p:txBody>
          <a:bodyPr anchorCtr="0" anchor="t" bIns="45700" lIns="91425" spcFirstLastPara="1" rIns="91425" wrap="square" tIns="45700">
            <a:noAutofit/>
          </a:bodyPr>
          <a:lstStyle/>
          <a:p>
            <a:pPr indent="0" lvl="0" marL="0" rtl="0" algn="l">
              <a:lnSpc>
                <a:spcPct val="150000"/>
              </a:lnSpc>
              <a:spcBef>
                <a:spcPts val="360"/>
              </a:spcBef>
              <a:spcAft>
                <a:spcPts val="0"/>
              </a:spcAft>
              <a:buNone/>
            </a:pPr>
            <a:r>
              <a:rPr lang="en-US"/>
              <a:t>Extract</a:t>
            </a:r>
            <a:endParaRPr/>
          </a:p>
          <a:p>
            <a:pPr indent="0" lvl="0" marL="0" rtl="0" algn="l">
              <a:lnSpc>
                <a:spcPct val="150000"/>
              </a:lnSpc>
              <a:spcBef>
                <a:spcPts val="360"/>
              </a:spcBef>
              <a:spcAft>
                <a:spcPts val="0"/>
              </a:spcAft>
              <a:buNone/>
            </a:pPr>
            <a:r>
              <a:rPr lang="en-US"/>
              <a:t>1.Detection - Process of finding the faces within a frame</a:t>
            </a:r>
            <a:endParaRPr/>
          </a:p>
          <a:p>
            <a:pPr indent="0" lvl="0" marL="0" rtl="0" algn="l">
              <a:lnSpc>
                <a:spcPct val="150000"/>
              </a:lnSpc>
              <a:spcBef>
                <a:spcPts val="360"/>
              </a:spcBef>
              <a:spcAft>
                <a:spcPts val="0"/>
              </a:spcAft>
              <a:buNone/>
            </a:pPr>
            <a:r>
              <a:rPr lang="en-US"/>
              <a:t>2.A</a:t>
            </a:r>
            <a:r>
              <a:rPr lang="en-US"/>
              <a:t>lignment - Find landmarks within a face. </a:t>
            </a:r>
            <a:endParaRPr/>
          </a:p>
          <a:p>
            <a:pPr indent="0" lvl="0" marL="0" rtl="0" algn="l">
              <a:lnSpc>
                <a:spcPct val="150000"/>
              </a:lnSpc>
              <a:spcBef>
                <a:spcPts val="360"/>
              </a:spcBef>
              <a:spcAft>
                <a:spcPts val="0"/>
              </a:spcAft>
              <a:buNone/>
            </a:pPr>
            <a:r>
              <a:rPr lang="en-US"/>
              <a:t>3. Mask generation - Identify the parts of an aligned face and block out the obstructions/backgrounds</a:t>
            </a:r>
            <a:endParaRPr/>
          </a:p>
        </p:txBody>
      </p:sp>
      <p:sp>
        <p:nvSpPr>
          <p:cNvPr id="165" name="Google Shape;165;ge1781ad0ac_1_1"/>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6" name="Google Shape;166;ge1781ad0ac_1_1"/>
          <p:cNvPicPr preferRelativeResize="0"/>
          <p:nvPr/>
        </p:nvPicPr>
        <p:blipFill>
          <a:blip r:embed="rId3">
            <a:alphaModFix/>
          </a:blip>
          <a:stretch>
            <a:fillRect/>
          </a:stretch>
        </p:blipFill>
        <p:spPr>
          <a:xfrm>
            <a:off x="5956775" y="1373475"/>
            <a:ext cx="2425800" cy="2308600"/>
          </a:xfrm>
          <a:prstGeom prst="rect">
            <a:avLst/>
          </a:prstGeom>
          <a:noFill/>
          <a:ln>
            <a:noFill/>
          </a:ln>
        </p:spPr>
      </p:pic>
      <p:sp>
        <p:nvSpPr>
          <p:cNvPr id="167" name="Google Shape;167;ge1781ad0ac_1_1"/>
          <p:cNvSpPr txBox="1"/>
          <p:nvPr/>
        </p:nvSpPr>
        <p:spPr>
          <a:xfrm>
            <a:off x="6103475" y="3682075"/>
            <a:ext cx="213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-Location of the face</a:t>
            </a:r>
            <a:endParaRPr/>
          </a:p>
          <a:p>
            <a:pPr indent="0" lvl="0" marL="0" rtl="0" algn="l">
              <a:spcBef>
                <a:spcPts val="0"/>
              </a:spcBef>
              <a:spcAft>
                <a:spcPts val="0"/>
              </a:spcAft>
              <a:buNone/>
            </a:pPr>
            <a:r>
              <a:rPr lang="en-US"/>
              <a:t>-User generated masks</a:t>
            </a:r>
            <a:endParaRPr/>
          </a:p>
        </p:txBody>
      </p:sp>
      <p:pic>
        <p:nvPicPr>
          <p:cNvPr id="168" name="Google Shape;168;ge1781ad0ac_1_1"/>
          <p:cNvPicPr preferRelativeResize="0"/>
          <p:nvPr/>
        </p:nvPicPr>
        <p:blipFill>
          <a:blip r:embed="rId4">
            <a:alphaModFix/>
          </a:blip>
          <a:stretch>
            <a:fillRect/>
          </a:stretch>
        </p:blipFill>
        <p:spPr>
          <a:xfrm>
            <a:off x="5344652" y="4801225"/>
            <a:ext cx="3650050" cy="116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e1781ad0ac_1_1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Train</a:t>
            </a:r>
            <a:endParaRPr/>
          </a:p>
        </p:txBody>
      </p:sp>
      <p:sp>
        <p:nvSpPr>
          <p:cNvPr id="175" name="Google Shape;175;ge1781ad0ac_1_10"/>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-Encoder and decoder</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-Loss and weights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ssim - structural similarity</a:t>
            </a:r>
            <a:endParaRPr/>
          </a:p>
          <a:p>
            <a:pPr indent="0" lvl="0" marL="0" rtl="0" algn="l">
              <a:spcBef>
                <a:spcPts val="360"/>
              </a:spcBef>
              <a:spcAft>
                <a:spcPts val="0"/>
              </a:spcAft>
              <a:buNone/>
            </a:pPr>
            <a:r>
              <a:t/>
            </a:r>
            <a:endParaRPr/>
          </a:p>
        </p:txBody>
      </p:sp>
      <p:sp>
        <p:nvSpPr>
          <p:cNvPr id="176" name="Google Shape;176;ge1781ad0ac_1_10"/>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7" name="Google Shape;177;ge1781ad0ac_1_10"/>
          <p:cNvPicPr preferRelativeResize="0"/>
          <p:nvPr/>
        </p:nvPicPr>
        <p:blipFill>
          <a:blip r:embed="rId3">
            <a:alphaModFix/>
          </a:blip>
          <a:stretch>
            <a:fillRect/>
          </a:stretch>
        </p:blipFill>
        <p:spPr>
          <a:xfrm>
            <a:off x="609600" y="2502425"/>
            <a:ext cx="8191500" cy="533400"/>
          </a:xfrm>
          <a:prstGeom prst="rect">
            <a:avLst/>
          </a:prstGeom>
          <a:noFill/>
          <a:ln>
            <a:noFill/>
          </a:ln>
        </p:spPr>
      </p:pic>
      <p:pic>
        <p:nvPicPr>
          <p:cNvPr id="178" name="Google Shape;178;ge1781ad0ac_1_10"/>
          <p:cNvPicPr preferRelativeResize="0"/>
          <p:nvPr/>
        </p:nvPicPr>
        <p:blipFill>
          <a:blip r:embed="rId4">
            <a:alphaModFix/>
          </a:blip>
          <a:stretch>
            <a:fillRect/>
          </a:stretch>
        </p:blipFill>
        <p:spPr>
          <a:xfrm>
            <a:off x="4631650" y="3781399"/>
            <a:ext cx="4194826" cy="199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Convert</a:t>
            </a:r>
            <a:endParaRPr/>
          </a:p>
        </p:txBody>
      </p:sp>
      <p:sp>
        <p:nvSpPr>
          <p:cNvPr id="184" name="Google Shape;184;p12"/>
          <p:cNvSpPr txBox="1"/>
          <p:nvPr>
            <p:ph idx="1" type="body"/>
          </p:nvPr>
        </p:nvSpPr>
        <p:spPr>
          <a:xfrm>
            <a:off x="49605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Input Directory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Alignments File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Model Directory</a:t>
            </a:r>
            <a:endParaRPr/>
          </a:p>
          <a:p>
            <a:pPr indent="0" lvl="0" marL="0" rtl="0" algn="l">
              <a:spcBef>
                <a:spcPts val="0"/>
              </a:spcBef>
              <a:spcAft>
                <a:spcPts val="0"/>
              </a:spcAft>
              <a:buNone/>
            </a:pPr>
            <a:r>
              <a:t/>
            </a:r>
            <a:endParaRPr/>
          </a:p>
        </p:txBody>
      </p:sp>
      <p:sp>
        <p:nvSpPr>
          <p:cNvPr id="185" name="Google Shape;185;p12"/>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12"/>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187" name="Google Shape;187;p12"/>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Experimental training and results</a:t>
            </a:r>
            <a:endParaRPr/>
          </a:p>
        </p:txBody>
      </p:sp>
      <p:sp>
        <p:nvSpPr>
          <p:cNvPr id="193" name="Google Shape;193;p1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4" name="Google Shape;194;p13"/>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195" name="Google Shape;195;p13"/>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6" name="Google Shape;196;p13"/>
          <p:cNvPicPr preferRelativeResize="0"/>
          <p:nvPr/>
        </p:nvPicPr>
        <p:blipFill>
          <a:blip r:embed="rId3">
            <a:alphaModFix/>
          </a:blip>
          <a:stretch>
            <a:fillRect/>
          </a:stretch>
        </p:blipFill>
        <p:spPr>
          <a:xfrm>
            <a:off x="980019" y="2591394"/>
            <a:ext cx="2959349" cy="2735675"/>
          </a:xfrm>
          <a:prstGeom prst="rect">
            <a:avLst/>
          </a:prstGeom>
          <a:noFill/>
          <a:ln>
            <a:noFill/>
          </a:ln>
        </p:spPr>
      </p:pic>
      <p:pic>
        <p:nvPicPr>
          <p:cNvPr id="197" name="Google Shape;197;p13"/>
          <p:cNvPicPr preferRelativeResize="0"/>
          <p:nvPr/>
        </p:nvPicPr>
        <p:blipFill>
          <a:blip r:embed="rId4">
            <a:alphaModFix/>
          </a:blip>
          <a:stretch>
            <a:fillRect/>
          </a:stretch>
        </p:blipFill>
        <p:spPr>
          <a:xfrm>
            <a:off x="4540450" y="2591388"/>
            <a:ext cx="3860350" cy="260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e1781ad0ac_1_2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Training</a:t>
            </a:r>
            <a:endParaRPr/>
          </a:p>
        </p:txBody>
      </p:sp>
      <p:sp>
        <p:nvSpPr>
          <p:cNvPr id="204" name="Google Shape;204;ge1781ad0ac_1_21"/>
          <p:cNvSpPr txBox="1"/>
          <p:nvPr>
            <p:ph idx="1" type="body"/>
          </p:nvPr>
        </p:nvSpPr>
        <p:spPr>
          <a:xfrm>
            <a:off x="0" y="4611950"/>
            <a:ext cx="4563900" cy="80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900"/>
              <a:t>First 250 iteration: Face_A loss: 0.48731 Face_B loss:0.41411</a:t>
            </a:r>
            <a:endParaRPr sz="900"/>
          </a:p>
          <a:p>
            <a:pPr indent="0" lvl="0" marL="0" rtl="0" algn="l">
              <a:spcBef>
                <a:spcPts val="360"/>
              </a:spcBef>
              <a:spcAft>
                <a:spcPts val="0"/>
              </a:spcAft>
              <a:buNone/>
            </a:pPr>
            <a:r>
              <a:rPr lang="en-US" sz="900"/>
              <a:t>First 500 iteration: Face_A loss: 0.18941 Face_B loss:0.9002</a:t>
            </a:r>
            <a:endParaRPr sz="900"/>
          </a:p>
          <a:p>
            <a:pPr indent="0" lvl="0" marL="0" rtl="0" algn="l">
              <a:spcBef>
                <a:spcPts val="360"/>
              </a:spcBef>
              <a:spcAft>
                <a:spcPts val="0"/>
              </a:spcAft>
              <a:buNone/>
            </a:pPr>
            <a:r>
              <a:rPr lang="en-US" sz="900"/>
              <a:t>First 750 iteration: Face_A loss:0.13694  Face_B loss:0.06384</a:t>
            </a:r>
            <a:endParaRPr sz="900"/>
          </a:p>
        </p:txBody>
      </p:sp>
      <p:sp>
        <p:nvSpPr>
          <p:cNvPr id="205" name="Google Shape;205;ge1781ad0ac_1_21"/>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06" name="Google Shape;206;ge1781ad0ac_1_21"/>
          <p:cNvPicPr preferRelativeResize="0"/>
          <p:nvPr/>
        </p:nvPicPr>
        <p:blipFill>
          <a:blip r:embed="rId3">
            <a:alphaModFix/>
          </a:blip>
          <a:stretch>
            <a:fillRect/>
          </a:stretch>
        </p:blipFill>
        <p:spPr>
          <a:xfrm>
            <a:off x="4012600" y="3955800"/>
            <a:ext cx="4976051" cy="2914926"/>
          </a:xfrm>
          <a:prstGeom prst="rect">
            <a:avLst/>
          </a:prstGeom>
          <a:noFill/>
          <a:ln>
            <a:noFill/>
          </a:ln>
        </p:spPr>
      </p:pic>
      <p:pic>
        <p:nvPicPr>
          <p:cNvPr id="207" name="Google Shape;207;ge1781ad0ac_1_21"/>
          <p:cNvPicPr preferRelativeResize="0"/>
          <p:nvPr/>
        </p:nvPicPr>
        <p:blipFill>
          <a:blip r:embed="rId4">
            <a:alphaModFix/>
          </a:blip>
          <a:stretch>
            <a:fillRect/>
          </a:stretch>
        </p:blipFill>
        <p:spPr>
          <a:xfrm>
            <a:off x="234374" y="1400625"/>
            <a:ext cx="5069800" cy="308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e1781ad0ac_1_3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a:t>
            </a:r>
            <a:endParaRPr/>
          </a:p>
        </p:txBody>
      </p:sp>
      <p:sp>
        <p:nvSpPr>
          <p:cNvPr id="214" name="Google Shape;214;ge1781ad0ac_1_30"/>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sz="1800"/>
          </a:p>
          <a:p>
            <a:pPr indent="0" lvl="0" marL="0" rtl="0" algn="l">
              <a:spcBef>
                <a:spcPts val="360"/>
              </a:spcBef>
              <a:spcAft>
                <a:spcPts val="0"/>
              </a:spcAft>
              <a:buNone/>
            </a:pPr>
            <a:r>
              <a:rPr lang="en-US" sz="1800"/>
              <a:t>Final loss: Face_A:0.06625 Face_B:0.02228</a:t>
            </a:r>
            <a:endParaRPr sz="1800"/>
          </a:p>
          <a:p>
            <a:pPr indent="0" lvl="0" marL="0" rtl="0" algn="l">
              <a:spcBef>
                <a:spcPts val="360"/>
              </a:spcBef>
              <a:spcAft>
                <a:spcPts val="0"/>
              </a:spcAft>
              <a:buNone/>
            </a:pPr>
            <a:r>
              <a:rPr lang="en-US" sz="1800"/>
              <a:t>30000 iterations</a:t>
            </a:r>
            <a:endParaRPr sz="1800"/>
          </a:p>
        </p:txBody>
      </p:sp>
      <p:sp>
        <p:nvSpPr>
          <p:cNvPr id="215" name="Google Shape;215;ge1781ad0ac_1_30"/>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16" name="Google Shape;216;ge1781ad0ac_1_30"/>
          <p:cNvPicPr preferRelativeResize="0"/>
          <p:nvPr/>
        </p:nvPicPr>
        <p:blipFill>
          <a:blip r:embed="rId3">
            <a:alphaModFix/>
          </a:blip>
          <a:stretch>
            <a:fillRect/>
          </a:stretch>
        </p:blipFill>
        <p:spPr>
          <a:xfrm>
            <a:off x="638775" y="1828795"/>
            <a:ext cx="3702775" cy="3011975"/>
          </a:xfrm>
          <a:prstGeom prst="rect">
            <a:avLst/>
          </a:prstGeom>
          <a:noFill/>
          <a:ln>
            <a:noFill/>
          </a:ln>
        </p:spPr>
      </p:pic>
      <p:pic>
        <p:nvPicPr>
          <p:cNvPr id="217" name="Google Shape;217;ge1781ad0ac_1_30"/>
          <p:cNvPicPr preferRelativeResize="0"/>
          <p:nvPr/>
        </p:nvPicPr>
        <p:blipFill>
          <a:blip r:embed="rId4">
            <a:alphaModFix/>
          </a:blip>
          <a:stretch>
            <a:fillRect/>
          </a:stretch>
        </p:blipFill>
        <p:spPr>
          <a:xfrm>
            <a:off x="5297550" y="4939030"/>
            <a:ext cx="3702775" cy="1256520"/>
          </a:xfrm>
          <a:prstGeom prst="rect">
            <a:avLst/>
          </a:prstGeom>
          <a:noFill/>
          <a:ln>
            <a:noFill/>
          </a:ln>
        </p:spPr>
      </p:pic>
      <p:pic>
        <p:nvPicPr>
          <p:cNvPr id="218" name="Google Shape;218;ge1781ad0ac_1_30"/>
          <p:cNvPicPr preferRelativeResize="0"/>
          <p:nvPr/>
        </p:nvPicPr>
        <p:blipFill>
          <a:blip r:embed="rId5">
            <a:alphaModFix/>
          </a:blip>
          <a:stretch>
            <a:fillRect/>
          </a:stretch>
        </p:blipFill>
        <p:spPr>
          <a:xfrm>
            <a:off x="4804650" y="643900"/>
            <a:ext cx="3542300" cy="423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e1781ad0ac_1_42"/>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Github </a:t>
            </a:r>
            <a:r>
              <a:rPr lang="en-US"/>
              <a:t>reference to faceswap</a:t>
            </a:r>
            <a:endParaRPr/>
          </a:p>
        </p:txBody>
      </p:sp>
      <p:sp>
        <p:nvSpPr>
          <p:cNvPr id="225" name="Google Shape;225;ge1781ad0ac_1_42"/>
          <p:cNvSpPr txBox="1"/>
          <p:nvPr>
            <p:ph idx="1" type="body"/>
          </p:nvPr>
        </p:nvSpPr>
        <p:spPr>
          <a:xfrm>
            <a:off x="470800" y="282565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https://github.com/deepfakes/faceswap</a:t>
            </a:r>
            <a:endParaRPr/>
          </a:p>
        </p:txBody>
      </p:sp>
      <p:sp>
        <p:nvSpPr>
          <p:cNvPr id="226" name="Google Shape;226;ge1781ad0ac_1_42"/>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e35439a3e9_0_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a:t>
            </a:r>
            <a:endParaRPr/>
          </a:p>
        </p:txBody>
      </p:sp>
      <p:sp>
        <p:nvSpPr>
          <p:cNvPr id="233" name="Google Shape;233;ge35439a3e9_0_0"/>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457200" rtl="0" algn="l">
              <a:lnSpc>
                <a:spcPct val="200000"/>
              </a:lnSpc>
              <a:spcBef>
                <a:spcPts val="0"/>
              </a:spcBef>
              <a:spcAft>
                <a:spcPts val="0"/>
              </a:spcAft>
              <a:buNone/>
            </a:pPr>
            <a:r>
              <a:rPr lang="en-US" sz="1200">
                <a:latin typeface="Times New Roman"/>
                <a:ea typeface="Times New Roman"/>
                <a:cs typeface="Times New Roman"/>
                <a:sym typeface="Times New Roman"/>
              </a:rPr>
              <a:t>Zucconi, A. (2018, March 14). </a:t>
            </a:r>
            <a:r>
              <a:rPr i="1" lang="en-US" sz="1200">
                <a:latin typeface="Times New Roman"/>
                <a:ea typeface="Times New Roman"/>
                <a:cs typeface="Times New Roman"/>
                <a:sym typeface="Times New Roman"/>
              </a:rPr>
              <a:t>An Introduction to DeepFakes</a:t>
            </a:r>
            <a:r>
              <a:rPr lang="en-US" sz="1200">
                <a:latin typeface="Times New Roman"/>
                <a:ea typeface="Times New Roman"/>
                <a:cs typeface="Times New Roman"/>
                <a:sym typeface="Times New Roman"/>
              </a:rPr>
              <a:t>. Alan Zucconi. </a:t>
            </a:r>
            <a:r>
              <a:rPr lang="en-US" sz="1200" u="sng">
                <a:solidFill>
                  <a:schemeClr val="hlink"/>
                </a:solidFill>
                <a:latin typeface="Times New Roman"/>
                <a:ea typeface="Times New Roman"/>
                <a:cs typeface="Times New Roman"/>
                <a:sym typeface="Times New Roman"/>
                <a:hlinkClick r:id="rId3"/>
              </a:rPr>
              <a:t>https://www.alanzucconi.com/2018/03/14/introduction-to-deepfakes/</a:t>
            </a:r>
            <a:endParaRPr sz="12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US" sz="1200">
                <a:latin typeface="Times New Roman"/>
                <a:ea typeface="Times New Roman"/>
                <a:cs typeface="Times New Roman"/>
                <a:sym typeface="Times New Roman"/>
              </a:rPr>
              <a:t>Nguyen, Thanh &amp; Nguyen, Cuong M. &amp; Nguyen, Tien &amp; Nguyen, Duc &amp; Nahavandi, Saeid. (2019). Deep Learning for Deepfakes Creation and Detection: A Survey. </a:t>
            </a:r>
            <a:endParaRPr sz="12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US" sz="1200">
                <a:latin typeface="Times New Roman"/>
                <a:ea typeface="Times New Roman"/>
                <a:cs typeface="Times New Roman"/>
                <a:sym typeface="Times New Roman"/>
              </a:rPr>
              <a:t>Brownlee, J. (2019, July 19). </a:t>
            </a:r>
            <a:r>
              <a:rPr i="1" lang="en-US" sz="1200">
                <a:latin typeface="Times New Roman"/>
                <a:ea typeface="Times New Roman"/>
                <a:cs typeface="Times New Roman"/>
                <a:sym typeface="Times New Roman"/>
              </a:rPr>
              <a:t>A Gentle Introduction to Generative Adversarial Networks (GANs)</a:t>
            </a:r>
            <a:r>
              <a:rPr lang="en-US" sz="1200">
                <a:latin typeface="Times New Roman"/>
                <a:ea typeface="Times New Roman"/>
                <a:cs typeface="Times New Roman"/>
                <a:sym typeface="Times New Roman"/>
              </a:rPr>
              <a:t>. Machine Learning Mastery. https://machinelearningmastery.com/what-are-generative-adversarial-networks-gans/</a:t>
            </a:r>
            <a:endParaRPr sz="1200">
              <a:latin typeface="Times New Roman"/>
              <a:ea typeface="Times New Roman"/>
              <a:cs typeface="Times New Roman"/>
              <a:sym typeface="Times New Roman"/>
            </a:endParaRPr>
          </a:p>
          <a:p>
            <a:pPr indent="0" lvl="0" marL="457200" rtl="0" algn="l">
              <a:lnSpc>
                <a:spcPct val="20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34" name="Google Shape;234;ge35439a3e9_0_0"/>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2"/>
          <p:cNvSpPr txBox="1"/>
          <p:nvPr>
            <p:ph type="title"/>
          </p:nvPr>
        </p:nvSpPr>
        <p:spPr>
          <a:xfrm>
            <a:off x="539552" y="726976"/>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Motivation</a:t>
            </a:r>
            <a:endParaRPr/>
          </a:p>
        </p:txBody>
      </p:sp>
      <p:sp>
        <p:nvSpPr>
          <p:cNvPr id="50" name="Google Shape;50;p2"/>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51" name="Google Shape;51;p2"/>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52" name="Google Shape;52;p2"/>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3" name="Google Shape;53;p2"/>
          <p:cNvSpPr txBox="1"/>
          <p:nvPr/>
        </p:nvSpPr>
        <p:spPr>
          <a:xfrm>
            <a:off x="463624" y="1637184"/>
            <a:ext cx="8284840" cy="40240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Noto Sans Symbols"/>
              <a:buChar char="▪"/>
            </a:pPr>
            <a:r>
              <a:rPr lang="en-US" sz="2400">
                <a:solidFill>
                  <a:schemeClr val="dk1"/>
                </a:solidFill>
              </a:rPr>
              <a:t>The </a:t>
            </a:r>
            <a:r>
              <a:rPr lang="en-US" sz="2400">
                <a:solidFill>
                  <a:schemeClr val="dk1"/>
                </a:solidFill>
              </a:rPr>
              <a:t>Algorithm</a:t>
            </a:r>
            <a:r>
              <a:rPr lang="en-US" sz="2400">
                <a:solidFill>
                  <a:schemeClr val="dk1"/>
                </a:solidFill>
              </a:rPr>
              <a:t> and Ethics</a:t>
            </a:r>
            <a:endParaRPr sz="2400">
              <a:solidFill>
                <a:schemeClr val="dk1"/>
              </a:solidFill>
            </a:endParaRPr>
          </a:p>
          <a:p>
            <a:pPr indent="-381000" lvl="1" marL="914400" marR="0" rtl="0" algn="l">
              <a:spcBef>
                <a:spcPts val="0"/>
              </a:spcBef>
              <a:spcAft>
                <a:spcPts val="0"/>
              </a:spcAft>
              <a:buClr>
                <a:schemeClr val="dk1"/>
              </a:buClr>
              <a:buSzPts val="2400"/>
              <a:buChar char="○"/>
            </a:pPr>
            <a:r>
              <a:rPr lang="en-US" sz="2400">
                <a:solidFill>
                  <a:schemeClr val="dk1"/>
                </a:solidFill>
              </a:rPr>
              <a:t>Many people on the Internet use this technology wrongly, such as using photos to generate videos for extortion, and using celebrities to generate fake speeches to cause political problems.</a:t>
            </a:r>
            <a:endParaRPr sz="2400">
              <a:solidFill>
                <a:schemeClr val="dk1"/>
              </a:solidFill>
            </a:endParaRPr>
          </a:p>
          <a:p>
            <a:pPr indent="0" lvl="0" marL="152400" marR="0" rtl="0" algn="l">
              <a:spcBef>
                <a:spcPts val="480"/>
              </a:spcBef>
              <a:spcAft>
                <a:spcPts val="0"/>
              </a:spcAft>
              <a:buClr>
                <a:srgbClr val="CC0000"/>
              </a:buClr>
              <a:buSzPts val="2400"/>
              <a:buFont typeface="Noto Sans Symbols"/>
              <a:buNone/>
            </a:pPr>
            <a:r>
              <a:t/>
            </a:r>
            <a:endParaRPr sz="2400">
              <a:solidFill>
                <a:schemeClr val="dk1"/>
              </a:solidFill>
              <a:latin typeface="Arial"/>
              <a:ea typeface="Arial"/>
              <a:cs typeface="Arial"/>
              <a:sym typeface="Arial"/>
            </a:endParaRPr>
          </a:p>
        </p:txBody>
      </p:sp>
      <p:pic>
        <p:nvPicPr>
          <p:cNvPr id="54" name="Google Shape;54;p2"/>
          <p:cNvPicPr preferRelativeResize="0"/>
          <p:nvPr/>
        </p:nvPicPr>
        <p:blipFill>
          <a:blip r:embed="rId3">
            <a:alphaModFix/>
          </a:blip>
          <a:stretch>
            <a:fillRect/>
          </a:stretch>
        </p:blipFill>
        <p:spPr>
          <a:xfrm>
            <a:off x="1448137" y="4600775"/>
            <a:ext cx="6247726" cy="156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3"/>
          <p:cNvSpPr txBox="1"/>
          <p:nvPr>
            <p:ph type="title"/>
          </p:nvPr>
        </p:nvSpPr>
        <p:spPr>
          <a:xfrm>
            <a:off x="539552" y="726976"/>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Goal</a:t>
            </a:r>
            <a:endParaRPr i="1"/>
          </a:p>
        </p:txBody>
      </p:sp>
      <p:sp>
        <p:nvSpPr>
          <p:cNvPr id="61" name="Google Shape;61;p3"/>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62" name="Google Shape;62;p3"/>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Grounding Deep Models of Visual Data</a:t>
            </a:r>
            <a:endParaRPr/>
          </a:p>
        </p:txBody>
      </p:sp>
      <p:sp>
        <p:nvSpPr>
          <p:cNvPr id="63" name="Google Shape;63;p3"/>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64" name="Google Shape;64;p3"/>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 name="Google Shape;65;p3"/>
          <p:cNvSpPr txBox="1"/>
          <p:nvPr/>
        </p:nvSpPr>
        <p:spPr>
          <a:xfrm>
            <a:off x="359550" y="2401960"/>
            <a:ext cx="8284800" cy="2889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Noto Sans Symbols"/>
              <a:buChar char="▪"/>
            </a:pPr>
            <a:r>
              <a:rPr lang="en-US" sz="2100">
                <a:solidFill>
                  <a:srgbClr val="202124"/>
                </a:solidFill>
                <a:highlight>
                  <a:srgbClr val="F8F9FA"/>
                </a:highlight>
              </a:rPr>
              <a:t>Through the practice of this algorithm to explore more potential application scenarios and future development of this technology.</a:t>
            </a:r>
            <a:endParaRPr sz="2100">
              <a:solidFill>
                <a:srgbClr val="202124"/>
              </a:solidFill>
              <a:highlight>
                <a:srgbClr val="F8F9FA"/>
              </a:highlight>
            </a:endParaRPr>
          </a:p>
          <a:p>
            <a:pPr indent="0" lvl="0" marL="457200" marR="0" rtl="0" algn="l">
              <a:spcBef>
                <a:spcPts val="0"/>
              </a:spcBef>
              <a:spcAft>
                <a:spcPts val="0"/>
              </a:spcAft>
              <a:buNone/>
            </a:pPr>
            <a:r>
              <a:rPr lang="en-US" sz="2100">
                <a:solidFill>
                  <a:srgbClr val="202124"/>
                </a:solidFill>
                <a:highlight>
                  <a:srgbClr val="F8F9FA"/>
                </a:highlight>
              </a:rPr>
              <a:t> </a:t>
            </a:r>
            <a:endParaRPr sz="2100">
              <a:solidFill>
                <a:srgbClr val="202124"/>
              </a:solidFill>
              <a:highlight>
                <a:srgbClr val="F8F9FA"/>
              </a:highlight>
            </a:endParaRPr>
          </a:p>
          <a:p>
            <a:pPr indent="-342900" lvl="0" marL="342900" marR="0" rtl="0" algn="l">
              <a:spcBef>
                <a:spcPts val="0"/>
              </a:spcBef>
              <a:spcAft>
                <a:spcPts val="0"/>
              </a:spcAft>
              <a:buClr>
                <a:srgbClr val="CC0000"/>
              </a:buClr>
              <a:buSzPts val="2400"/>
              <a:buFont typeface="Noto Sans Symbols"/>
              <a:buChar char="▪"/>
            </a:pPr>
            <a:r>
              <a:rPr lang="en-US" sz="2100">
                <a:solidFill>
                  <a:srgbClr val="202124"/>
                </a:solidFill>
                <a:highlight>
                  <a:srgbClr val="F8F9FA"/>
                </a:highlight>
              </a:rPr>
              <a:t>In this training, we used a limited set of photos of celebrities and tried to change faces.</a:t>
            </a:r>
            <a:endParaRPr sz="2400">
              <a:solidFill>
                <a:schemeClr val="dk1"/>
              </a:solidFil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i="1" sz="2400">
              <a:solidFill>
                <a:schemeClr val="dk1"/>
              </a:solidFill>
              <a:latin typeface="Arial"/>
              <a:ea typeface="Arial"/>
              <a:cs typeface="Arial"/>
              <a:sym typeface="Arial"/>
            </a:endParaRPr>
          </a:p>
          <a:p>
            <a:pPr indent="-190500" lvl="0" marL="342900" marR="0" rtl="0" algn="l">
              <a:spcBef>
                <a:spcPts val="480"/>
              </a:spcBef>
              <a:spcAft>
                <a:spcPts val="0"/>
              </a:spcAft>
              <a:buClr>
                <a:srgbClr val="CC0000"/>
              </a:buClr>
              <a:buSzPts val="2400"/>
              <a:buFont typeface="Noto Sans Symbols"/>
              <a:buNone/>
            </a:pPr>
            <a:r>
              <a:t/>
            </a:r>
            <a:endParaRPr sz="2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5"/>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Method: DeepFake</a:t>
            </a:r>
            <a:endParaRPr/>
          </a:p>
        </p:txBody>
      </p:sp>
      <p:sp>
        <p:nvSpPr>
          <p:cNvPr id="72" name="Google Shape;72;p5"/>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73" name="Google Shape;73;p5"/>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4" name="Google Shape;74;p5"/>
          <p:cNvSpPr txBox="1"/>
          <p:nvPr/>
        </p:nvSpPr>
        <p:spPr>
          <a:xfrm>
            <a:off x="539552" y="1628800"/>
            <a:ext cx="51913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1: Data Preprocessing</a:t>
            </a:r>
            <a:endParaRPr sz="2800">
              <a:solidFill>
                <a:schemeClr val="dk1"/>
              </a:solidFill>
              <a:latin typeface="Arial"/>
              <a:ea typeface="Arial"/>
              <a:cs typeface="Arial"/>
              <a:sym typeface="Arial"/>
            </a:endParaRPr>
          </a:p>
        </p:txBody>
      </p:sp>
      <p:sp>
        <p:nvSpPr>
          <p:cNvPr id="75" name="Google Shape;75;p5"/>
          <p:cNvSpPr txBox="1"/>
          <p:nvPr/>
        </p:nvSpPr>
        <p:spPr>
          <a:xfrm>
            <a:off x="539552" y="2362518"/>
            <a:ext cx="49841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2: Network Model </a:t>
            </a:r>
            <a:endParaRPr sz="2800">
              <a:solidFill>
                <a:schemeClr val="dk1"/>
              </a:solidFill>
              <a:latin typeface="Arial"/>
              <a:ea typeface="Arial"/>
              <a:cs typeface="Arial"/>
              <a:sym typeface="Arial"/>
            </a:endParaRPr>
          </a:p>
        </p:txBody>
      </p:sp>
      <p:sp>
        <p:nvSpPr>
          <p:cNvPr id="76" name="Google Shape;76;p5"/>
          <p:cNvSpPr txBox="1"/>
          <p:nvPr/>
        </p:nvSpPr>
        <p:spPr>
          <a:xfrm>
            <a:off x="539552" y="3102660"/>
            <a:ext cx="485472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3: Image Fusion </a:t>
            </a:r>
            <a:endParaRPr sz="2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Step 1: Data Preprocessing</a:t>
            </a:r>
            <a:endParaRPr/>
          </a:p>
        </p:txBody>
      </p:sp>
      <p:sp>
        <p:nvSpPr>
          <p:cNvPr id="82" name="Google Shape;82;p6"/>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 name="Google Shape;83;p6"/>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84" name="Google Shape;84;p6"/>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5" name="Google Shape;85;p6"/>
          <p:cNvPicPr preferRelativeResize="0"/>
          <p:nvPr/>
        </p:nvPicPr>
        <p:blipFill rotWithShape="1">
          <a:blip r:embed="rId3">
            <a:alphaModFix/>
          </a:blip>
          <a:srcRect b="0" l="0" r="0" t="0"/>
          <a:stretch/>
        </p:blipFill>
        <p:spPr>
          <a:xfrm>
            <a:off x="643185" y="1847850"/>
            <a:ext cx="8191500" cy="2171700"/>
          </a:xfrm>
          <a:prstGeom prst="rect">
            <a:avLst/>
          </a:prstGeom>
          <a:noFill/>
          <a:ln>
            <a:noFill/>
          </a:ln>
        </p:spPr>
      </p:pic>
      <p:sp>
        <p:nvSpPr>
          <p:cNvPr id="86" name="Google Shape;86;p6"/>
          <p:cNvSpPr txBox="1"/>
          <p:nvPr/>
        </p:nvSpPr>
        <p:spPr>
          <a:xfrm>
            <a:off x="481413" y="4414440"/>
            <a:ext cx="8235549"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In DeepFake, we need to extract the face feature first. The face detection techniques are used here.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After detecting the face and feature points, the face in the image is centered and aligned.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Step 2: Network Model </a:t>
            </a:r>
            <a:endParaRPr/>
          </a:p>
        </p:txBody>
      </p:sp>
      <p:sp>
        <p:nvSpPr>
          <p:cNvPr id="93" name="Google Shape;93;p7"/>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94" name="Google Shape;94;p7"/>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95" name="Google Shape;95;p7"/>
          <p:cNvPicPr preferRelativeResize="0"/>
          <p:nvPr/>
        </p:nvPicPr>
        <p:blipFill rotWithShape="1">
          <a:blip r:embed="rId3">
            <a:alphaModFix/>
          </a:blip>
          <a:srcRect b="0" l="0" r="0" t="0"/>
          <a:stretch/>
        </p:blipFill>
        <p:spPr>
          <a:xfrm>
            <a:off x="1758949" y="2348880"/>
            <a:ext cx="5626100" cy="4343400"/>
          </a:xfrm>
          <a:prstGeom prst="rect">
            <a:avLst/>
          </a:prstGeom>
          <a:noFill/>
          <a:ln>
            <a:noFill/>
          </a:ln>
        </p:spPr>
      </p:pic>
      <p:sp>
        <p:nvSpPr>
          <p:cNvPr id="96" name="Google Shape;96;p7"/>
          <p:cNvSpPr txBox="1"/>
          <p:nvPr/>
        </p:nvSpPr>
        <p:spPr>
          <a:xfrm>
            <a:off x="3606030" y="1772816"/>
            <a:ext cx="19319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Autoencoder</a:t>
            </a:r>
            <a:endParaRPr sz="2400">
              <a:solidFill>
                <a:schemeClr val="dk1"/>
              </a:solidFill>
              <a:latin typeface="Arial"/>
              <a:ea typeface="Arial"/>
              <a:cs typeface="Arial"/>
              <a:sym typeface="Arial"/>
            </a:endParaRPr>
          </a:p>
        </p:txBody>
      </p:sp>
      <p:pic>
        <p:nvPicPr>
          <p:cNvPr id="97" name="Google Shape;97;p7"/>
          <p:cNvPicPr preferRelativeResize="0"/>
          <p:nvPr/>
        </p:nvPicPr>
        <p:blipFill rotWithShape="1">
          <a:blip r:embed="rId4">
            <a:alphaModFix/>
          </a:blip>
          <a:srcRect b="2486" l="15152" r="18997" t="0"/>
          <a:stretch/>
        </p:blipFill>
        <p:spPr>
          <a:xfrm>
            <a:off x="1410625" y="2619975"/>
            <a:ext cx="5974424" cy="3352650"/>
          </a:xfrm>
          <a:prstGeom prst="rect">
            <a:avLst/>
          </a:prstGeom>
          <a:noFill/>
          <a:ln>
            <a:noFill/>
          </a:ln>
        </p:spPr>
      </p:pic>
      <p:sp>
        <p:nvSpPr>
          <p:cNvPr id="98" name="Google Shape;98;p7"/>
          <p:cNvSpPr txBox="1"/>
          <p:nvPr/>
        </p:nvSpPr>
        <p:spPr>
          <a:xfrm>
            <a:off x="1877638" y="1786198"/>
            <a:ext cx="53887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Generative Adversarial Network(GAN)</a:t>
            </a:r>
            <a:endParaRPr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
                                        </p:tgtEl>
                                      </p:cBhvr>
                                    </p:animEffect>
                                    <p:set>
                                      <p:cBhvr>
                                        <p:cTn dur="1" fill="hold">
                                          <p:stCondLst>
                                            <p:cond delay="500"/>
                                          </p:stCondLst>
                                        </p:cTn>
                                        <p:tgtEl>
                                          <p:spTgt spid="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
                                        </p:tgtEl>
                                      </p:cBhvr>
                                    </p:animEffect>
                                    <p:set>
                                      <p:cBhvr>
                                        <p:cTn dur="1" fill="hold">
                                          <p:stCondLst>
                                            <p:cond delay="500"/>
                                          </p:stCondLst>
                                        </p:cTn>
                                        <p:tgtEl>
                                          <p:spTgt spid="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Train a GAN (G</a:t>
            </a:r>
            <a:r>
              <a:rPr lang="en-US"/>
              <a:t>enerative Adversarial Network)</a:t>
            </a:r>
            <a:r>
              <a:rPr lang="en-US"/>
              <a:t> </a:t>
            </a:r>
            <a:endParaRPr/>
          </a:p>
        </p:txBody>
      </p:sp>
      <p:sp>
        <p:nvSpPr>
          <p:cNvPr id="104" name="Google Shape;104;p8"/>
          <p:cNvSpPr txBox="1"/>
          <p:nvPr>
            <p:ph idx="1" type="body"/>
          </p:nvPr>
        </p:nvSpPr>
        <p:spPr>
          <a:xfrm>
            <a:off x="609600" y="1828800"/>
            <a:ext cx="8138864"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a:t>Step 1: Initiate Generator and Discriminator</a:t>
            </a:r>
            <a:endParaRPr/>
          </a:p>
          <a:p>
            <a:pPr indent="-190500" lvl="0" marL="342900" rtl="0" algn="l">
              <a:spcBef>
                <a:spcPts val="480"/>
              </a:spcBef>
              <a:spcAft>
                <a:spcPts val="0"/>
              </a:spcAft>
              <a:buSzPts val="2400"/>
              <a:buNone/>
            </a:pPr>
            <a:r>
              <a:t/>
            </a:r>
            <a:endParaRPr/>
          </a:p>
          <a:p>
            <a:pPr indent="-342900" lvl="0" marL="342900" rtl="0" algn="l">
              <a:spcBef>
                <a:spcPts val="480"/>
              </a:spcBef>
              <a:spcAft>
                <a:spcPts val="0"/>
              </a:spcAft>
              <a:buSzPts val="2400"/>
              <a:buChar char="▪"/>
            </a:pPr>
            <a:r>
              <a:rPr lang="en-US"/>
              <a:t>Step 2: Do not change the parameters in the Generator, only update the parameters in the Discriminator. Then randomly select some data from the Generator, and the original data-set. </a:t>
            </a:r>
            <a:endParaRPr/>
          </a:p>
          <a:p>
            <a:pPr indent="-190500" lvl="0" marL="342900" rtl="0" algn="l">
              <a:spcBef>
                <a:spcPts val="480"/>
              </a:spcBef>
              <a:spcAft>
                <a:spcPts val="0"/>
              </a:spcAft>
              <a:buSzPts val="2400"/>
              <a:buNone/>
            </a:pPr>
            <a:r>
              <a:t/>
            </a:r>
            <a:endParaRPr/>
          </a:p>
          <a:p>
            <a:pPr indent="-342900" lvl="0" marL="342900" rtl="0" algn="l">
              <a:spcBef>
                <a:spcPts val="480"/>
              </a:spcBef>
              <a:spcAft>
                <a:spcPts val="0"/>
              </a:spcAft>
              <a:buSzPts val="2400"/>
              <a:buChar char="▪"/>
            </a:pPr>
            <a:r>
              <a:rPr lang="en-US"/>
              <a:t>Step 3: Do not change the parameters in the Discriminator, only update the parameters in the Generator. Generate a output, then put it into the Discriminator to get a score. The goal is to get higher score. </a:t>
            </a:r>
            <a:endParaRPr/>
          </a:p>
          <a:p>
            <a:pPr indent="-190500" lvl="0" marL="342900" rtl="0" algn="l">
              <a:spcBef>
                <a:spcPts val="480"/>
              </a:spcBef>
              <a:spcAft>
                <a:spcPts val="0"/>
              </a:spcAft>
              <a:buSzPts val="2400"/>
              <a:buNone/>
            </a:pPr>
            <a:r>
              <a:t/>
            </a:r>
            <a:endParaRPr/>
          </a:p>
        </p:txBody>
      </p:sp>
      <p:sp>
        <p:nvSpPr>
          <p:cNvPr id="105" name="Google Shape;105;p8"/>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106" name="Google Shape;106;p8"/>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Architecture</a:t>
            </a:r>
            <a:endParaRPr/>
          </a:p>
        </p:txBody>
      </p:sp>
      <p:sp>
        <p:nvSpPr>
          <p:cNvPr id="113" name="Google Shape;113;p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114" name="Google Shape;114;p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5" name="Google Shape;115;p9"/>
          <p:cNvSpPr/>
          <p:nvPr/>
        </p:nvSpPr>
        <p:spPr>
          <a:xfrm>
            <a:off x="827584" y="1844824"/>
            <a:ext cx="864096"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1 image </a:t>
            </a:r>
            <a:endParaRPr b="0" i="0" sz="1200" u="none" cap="none" strike="noStrike">
              <a:solidFill>
                <a:schemeClr val="dk1"/>
              </a:solidFill>
              <a:latin typeface="Arial"/>
              <a:ea typeface="Arial"/>
              <a:cs typeface="Arial"/>
              <a:sym typeface="Arial"/>
            </a:endParaRPr>
          </a:p>
        </p:txBody>
      </p:sp>
      <p:sp>
        <p:nvSpPr>
          <p:cNvPr id="116" name="Google Shape;116;p9"/>
          <p:cNvSpPr/>
          <p:nvPr/>
        </p:nvSpPr>
        <p:spPr>
          <a:xfrm>
            <a:off x="827584" y="2635188"/>
            <a:ext cx="864096"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2 image </a:t>
            </a:r>
            <a:endParaRPr b="0" i="0" sz="1200" u="none" cap="none" strike="noStrike">
              <a:solidFill>
                <a:schemeClr val="dk1"/>
              </a:solidFill>
              <a:latin typeface="Arial"/>
              <a:ea typeface="Arial"/>
              <a:cs typeface="Arial"/>
              <a:sym typeface="Arial"/>
            </a:endParaRPr>
          </a:p>
        </p:txBody>
      </p:sp>
      <p:sp>
        <p:nvSpPr>
          <p:cNvPr id="117" name="Google Shape;117;p9"/>
          <p:cNvSpPr/>
          <p:nvPr/>
        </p:nvSpPr>
        <p:spPr>
          <a:xfrm>
            <a:off x="1907704" y="1844824"/>
            <a:ext cx="432048"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cnn</a:t>
            </a:r>
            <a:endParaRPr b="0" i="0" sz="1200" u="none" cap="none" strike="noStrike">
              <a:solidFill>
                <a:schemeClr val="dk1"/>
              </a:solidFill>
              <a:latin typeface="Arial"/>
              <a:ea typeface="Arial"/>
              <a:cs typeface="Arial"/>
              <a:sym typeface="Arial"/>
            </a:endParaRPr>
          </a:p>
        </p:txBody>
      </p:sp>
      <p:sp>
        <p:nvSpPr>
          <p:cNvPr id="118" name="Google Shape;118;p9"/>
          <p:cNvSpPr/>
          <p:nvPr/>
        </p:nvSpPr>
        <p:spPr>
          <a:xfrm>
            <a:off x="1907704" y="2628353"/>
            <a:ext cx="432048"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cnn</a:t>
            </a:r>
            <a:endParaRPr b="0" i="0" sz="1200" u="none" cap="none" strike="noStrike">
              <a:solidFill>
                <a:schemeClr val="dk1"/>
              </a:solidFill>
              <a:latin typeface="Arial"/>
              <a:ea typeface="Arial"/>
              <a:cs typeface="Arial"/>
              <a:sym typeface="Arial"/>
            </a:endParaRPr>
          </a:p>
        </p:txBody>
      </p:sp>
      <p:sp>
        <p:nvSpPr>
          <p:cNvPr id="119" name="Google Shape;119;p9"/>
          <p:cNvSpPr/>
          <p:nvPr/>
        </p:nvSpPr>
        <p:spPr>
          <a:xfrm>
            <a:off x="2555776" y="1844824"/>
            <a:ext cx="792088" cy="1257287"/>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encoder</a:t>
            </a:r>
            <a:endParaRPr b="0" i="0" sz="1200" u="none" cap="none" strike="noStrike">
              <a:solidFill>
                <a:schemeClr val="dk1"/>
              </a:solidFill>
              <a:latin typeface="Arial"/>
              <a:ea typeface="Arial"/>
              <a:cs typeface="Arial"/>
              <a:sym typeface="Arial"/>
            </a:endParaRPr>
          </a:p>
        </p:txBody>
      </p:sp>
      <p:sp>
        <p:nvSpPr>
          <p:cNvPr id="120" name="Google Shape;120;p9"/>
          <p:cNvSpPr/>
          <p:nvPr/>
        </p:nvSpPr>
        <p:spPr>
          <a:xfrm>
            <a:off x="3635896" y="1916832"/>
            <a:ext cx="1008112" cy="36004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Decoder 1</a:t>
            </a:r>
            <a:endParaRPr b="0" i="0" sz="1200" u="none" cap="none" strike="noStrike">
              <a:solidFill>
                <a:schemeClr val="dk1"/>
              </a:solidFill>
              <a:latin typeface="Arial"/>
              <a:ea typeface="Arial"/>
              <a:cs typeface="Arial"/>
              <a:sym typeface="Arial"/>
            </a:endParaRPr>
          </a:p>
        </p:txBody>
      </p:sp>
      <p:sp>
        <p:nvSpPr>
          <p:cNvPr id="121" name="Google Shape;121;p9"/>
          <p:cNvSpPr/>
          <p:nvPr/>
        </p:nvSpPr>
        <p:spPr>
          <a:xfrm>
            <a:off x="3635896" y="2618072"/>
            <a:ext cx="1008112" cy="36004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Decoder 2</a:t>
            </a:r>
            <a:endParaRPr b="0" i="0" sz="1200" u="none" cap="none" strike="noStrike">
              <a:solidFill>
                <a:schemeClr val="dk1"/>
              </a:solidFill>
              <a:latin typeface="Arial"/>
              <a:ea typeface="Arial"/>
              <a:cs typeface="Arial"/>
              <a:sym typeface="Arial"/>
            </a:endParaRPr>
          </a:p>
        </p:txBody>
      </p:sp>
      <p:sp>
        <p:nvSpPr>
          <p:cNvPr id="122" name="Google Shape;122;p9"/>
          <p:cNvSpPr/>
          <p:nvPr/>
        </p:nvSpPr>
        <p:spPr>
          <a:xfrm>
            <a:off x="4932040" y="1844824"/>
            <a:ext cx="1368152"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Reconstructed</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1 image </a:t>
            </a:r>
            <a:endParaRPr b="0" i="0" sz="1200" u="none" cap="none" strike="noStrike">
              <a:solidFill>
                <a:schemeClr val="dk1"/>
              </a:solidFill>
              <a:latin typeface="Arial"/>
              <a:ea typeface="Arial"/>
              <a:cs typeface="Arial"/>
              <a:sym typeface="Arial"/>
            </a:endParaRPr>
          </a:p>
        </p:txBody>
      </p:sp>
      <p:sp>
        <p:nvSpPr>
          <p:cNvPr id="123" name="Google Shape;123;p9"/>
          <p:cNvSpPr/>
          <p:nvPr/>
        </p:nvSpPr>
        <p:spPr>
          <a:xfrm>
            <a:off x="4968044" y="2546064"/>
            <a:ext cx="1368152"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Reconstructed  Person 2 image </a:t>
            </a:r>
            <a:endParaRPr b="0" i="0" sz="1200" u="none" cap="none" strike="noStrike">
              <a:solidFill>
                <a:schemeClr val="dk1"/>
              </a:solidFill>
              <a:latin typeface="Arial"/>
              <a:ea typeface="Arial"/>
              <a:cs typeface="Arial"/>
              <a:sym typeface="Arial"/>
            </a:endParaRPr>
          </a:p>
        </p:txBody>
      </p:sp>
      <p:sp>
        <p:nvSpPr>
          <p:cNvPr id="124" name="Google Shape;124;p9"/>
          <p:cNvSpPr/>
          <p:nvPr/>
        </p:nvSpPr>
        <p:spPr>
          <a:xfrm>
            <a:off x="6660232" y="1844824"/>
            <a:ext cx="576064" cy="120529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GAN</a:t>
            </a:r>
            <a:endParaRPr b="0" i="0" sz="1200" u="none" cap="none" strike="noStrike">
              <a:solidFill>
                <a:schemeClr val="dk1"/>
              </a:solidFill>
              <a:latin typeface="Arial"/>
              <a:ea typeface="Arial"/>
              <a:cs typeface="Arial"/>
              <a:sym typeface="Arial"/>
            </a:endParaRPr>
          </a:p>
        </p:txBody>
      </p:sp>
      <p:cxnSp>
        <p:nvCxnSpPr>
          <p:cNvPr id="125" name="Google Shape;125;p9"/>
          <p:cNvCxnSpPr>
            <a:stCxn id="115" idx="3"/>
            <a:endCxn id="117" idx="1"/>
          </p:cNvCxnSpPr>
          <p:nvPr/>
        </p:nvCxnSpPr>
        <p:spPr>
          <a:xfrm>
            <a:off x="1691680" y="2096852"/>
            <a:ext cx="2160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26" name="Google Shape;126;p9"/>
          <p:cNvCxnSpPr>
            <a:stCxn id="116" idx="3"/>
            <a:endCxn id="118" idx="1"/>
          </p:cNvCxnSpPr>
          <p:nvPr/>
        </p:nvCxnSpPr>
        <p:spPr>
          <a:xfrm flipH="1" rot="10800000">
            <a:off x="1691680" y="2880316"/>
            <a:ext cx="216000" cy="69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27" name="Google Shape;127;p9"/>
          <p:cNvCxnSpPr>
            <a:stCxn id="117" idx="3"/>
            <a:endCxn id="119" idx="1"/>
          </p:cNvCxnSpPr>
          <p:nvPr/>
        </p:nvCxnSpPr>
        <p:spPr>
          <a:xfrm>
            <a:off x="2339752" y="2096852"/>
            <a:ext cx="216000" cy="3765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28" name="Google Shape;128;p9"/>
          <p:cNvCxnSpPr>
            <a:stCxn id="118" idx="3"/>
            <a:endCxn id="119" idx="1"/>
          </p:cNvCxnSpPr>
          <p:nvPr/>
        </p:nvCxnSpPr>
        <p:spPr>
          <a:xfrm flipH="1" rot="10800000">
            <a:off x="2339752" y="2473581"/>
            <a:ext cx="216000" cy="4068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29" name="Google Shape;129;p9"/>
          <p:cNvCxnSpPr>
            <a:stCxn id="120" idx="1"/>
            <a:endCxn id="119" idx="3"/>
          </p:cNvCxnSpPr>
          <p:nvPr/>
        </p:nvCxnSpPr>
        <p:spPr>
          <a:xfrm flipH="1">
            <a:off x="3347896" y="2096852"/>
            <a:ext cx="288000" cy="3765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30" name="Google Shape;130;p9"/>
          <p:cNvCxnSpPr>
            <a:stCxn id="119" idx="3"/>
            <a:endCxn id="121" idx="1"/>
          </p:cNvCxnSpPr>
          <p:nvPr/>
        </p:nvCxnSpPr>
        <p:spPr>
          <a:xfrm>
            <a:off x="3347864" y="2473468"/>
            <a:ext cx="288000" cy="3246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31" name="Google Shape;131;p9"/>
          <p:cNvCxnSpPr>
            <a:stCxn id="120" idx="3"/>
            <a:endCxn id="122" idx="1"/>
          </p:cNvCxnSpPr>
          <p:nvPr/>
        </p:nvCxnSpPr>
        <p:spPr>
          <a:xfrm>
            <a:off x="4644008" y="2096852"/>
            <a:ext cx="2880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32" name="Google Shape;132;p9"/>
          <p:cNvCxnSpPr>
            <a:stCxn id="121" idx="3"/>
            <a:endCxn id="123" idx="1"/>
          </p:cNvCxnSpPr>
          <p:nvPr/>
        </p:nvCxnSpPr>
        <p:spPr>
          <a:xfrm>
            <a:off x="4644008" y="2798092"/>
            <a:ext cx="3240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33" name="Google Shape;133;p9"/>
          <p:cNvCxnSpPr>
            <a:stCxn id="122" idx="3"/>
            <a:endCxn id="124" idx="1"/>
          </p:cNvCxnSpPr>
          <p:nvPr/>
        </p:nvCxnSpPr>
        <p:spPr>
          <a:xfrm>
            <a:off x="6300192" y="2096852"/>
            <a:ext cx="360000" cy="35070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34" name="Google Shape;134;p9"/>
          <p:cNvCxnSpPr>
            <a:stCxn id="123" idx="3"/>
            <a:endCxn id="124" idx="1"/>
          </p:cNvCxnSpPr>
          <p:nvPr/>
        </p:nvCxnSpPr>
        <p:spPr>
          <a:xfrm flipH="1" rot="10800000">
            <a:off x="6336196" y="2447392"/>
            <a:ext cx="324000" cy="35070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135" name="Google Shape;135;p9"/>
          <p:cNvSpPr/>
          <p:nvPr/>
        </p:nvSpPr>
        <p:spPr>
          <a:xfrm>
            <a:off x="1569976" y="4089071"/>
            <a:ext cx="864096"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2 image </a:t>
            </a:r>
            <a:endParaRPr b="0" i="0" sz="1200" u="none" cap="none" strike="noStrike">
              <a:solidFill>
                <a:schemeClr val="dk1"/>
              </a:solidFill>
              <a:latin typeface="Arial"/>
              <a:ea typeface="Arial"/>
              <a:cs typeface="Arial"/>
              <a:sym typeface="Arial"/>
            </a:endParaRPr>
          </a:p>
        </p:txBody>
      </p:sp>
      <p:sp>
        <p:nvSpPr>
          <p:cNvPr id="136" name="Google Shape;136;p9"/>
          <p:cNvSpPr/>
          <p:nvPr/>
        </p:nvSpPr>
        <p:spPr>
          <a:xfrm>
            <a:off x="2951820" y="3712455"/>
            <a:ext cx="792088" cy="1257287"/>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encoder</a:t>
            </a:r>
            <a:endParaRPr b="0" i="0" sz="1200" u="none" cap="none" strike="noStrike">
              <a:solidFill>
                <a:schemeClr val="dk1"/>
              </a:solidFill>
              <a:latin typeface="Arial"/>
              <a:ea typeface="Arial"/>
              <a:cs typeface="Arial"/>
              <a:sym typeface="Arial"/>
            </a:endParaRPr>
          </a:p>
        </p:txBody>
      </p:sp>
      <p:sp>
        <p:nvSpPr>
          <p:cNvPr id="137" name="Google Shape;137;p9"/>
          <p:cNvSpPr/>
          <p:nvPr/>
        </p:nvSpPr>
        <p:spPr>
          <a:xfrm>
            <a:off x="4227376" y="4161078"/>
            <a:ext cx="1008112" cy="36004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Decoder 1</a:t>
            </a:r>
            <a:endParaRPr b="0" i="0" sz="1200" u="none" cap="none" strike="noStrike">
              <a:solidFill>
                <a:schemeClr val="dk1"/>
              </a:solidFill>
              <a:latin typeface="Arial"/>
              <a:ea typeface="Arial"/>
              <a:cs typeface="Arial"/>
              <a:sym typeface="Arial"/>
            </a:endParaRPr>
          </a:p>
        </p:txBody>
      </p:sp>
      <p:sp>
        <p:nvSpPr>
          <p:cNvPr id="138" name="Google Shape;138;p9"/>
          <p:cNvSpPr/>
          <p:nvPr/>
        </p:nvSpPr>
        <p:spPr>
          <a:xfrm>
            <a:off x="5546948" y="4089070"/>
            <a:ext cx="1368152"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Reconstructed</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1 image </a:t>
            </a:r>
            <a:endParaRPr b="0" i="0" sz="1200" u="none" cap="none" strike="noStrike">
              <a:solidFill>
                <a:schemeClr val="dk1"/>
              </a:solidFill>
              <a:latin typeface="Arial"/>
              <a:ea typeface="Arial"/>
              <a:cs typeface="Arial"/>
              <a:sym typeface="Arial"/>
            </a:endParaRPr>
          </a:p>
        </p:txBody>
      </p:sp>
      <p:cxnSp>
        <p:nvCxnSpPr>
          <p:cNvPr id="139" name="Google Shape;139;p9"/>
          <p:cNvCxnSpPr>
            <a:stCxn id="135" idx="3"/>
            <a:endCxn id="136" idx="1"/>
          </p:cNvCxnSpPr>
          <p:nvPr/>
        </p:nvCxnSpPr>
        <p:spPr>
          <a:xfrm>
            <a:off x="2434072" y="4341099"/>
            <a:ext cx="5178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40" name="Google Shape;140;p9"/>
          <p:cNvCxnSpPr>
            <a:stCxn id="136" idx="3"/>
            <a:endCxn id="137" idx="1"/>
          </p:cNvCxnSpPr>
          <p:nvPr/>
        </p:nvCxnSpPr>
        <p:spPr>
          <a:xfrm>
            <a:off x="3743908" y="4341099"/>
            <a:ext cx="4836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41" name="Google Shape;141;p9"/>
          <p:cNvCxnSpPr>
            <a:stCxn id="137" idx="3"/>
            <a:endCxn id="138" idx="1"/>
          </p:cNvCxnSpPr>
          <p:nvPr/>
        </p:nvCxnSpPr>
        <p:spPr>
          <a:xfrm>
            <a:off x="5235488" y="4341098"/>
            <a:ext cx="31140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142" name="Google Shape;142;p9"/>
          <p:cNvSpPr/>
          <p:nvPr/>
        </p:nvSpPr>
        <p:spPr>
          <a:xfrm>
            <a:off x="1569976" y="5480035"/>
            <a:ext cx="864096"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Person 1 image </a:t>
            </a:r>
            <a:endParaRPr b="0" i="0" sz="1200" u="none" cap="none" strike="noStrike">
              <a:solidFill>
                <a:schemeClr val="dk1"/>
              </a:solidFill>
              <a:latin typeface="Arial"/>
              <a:ea typeface="Arial"/>
              <a:cs typeface="Arial"/>
              <a:sym typeface="Arial"/>
            </a:endParaRPr>
          </a:p>
        </p:txBody>
      </p:sp>
      <p:sp>
        <p:nvSpPr>
          <p:cNvPr id="143" name="Google Shape;143;p9"/>
          <p:cNvSpPr/>
          <p:nvPr/>
        </p:nvSpPr>
        <p:spPr>
          <a:xfrm>
            <a:off x="2951820" y="5103419"/>
            <a:ext cx="792088" cy="1257287"/>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encoder</a:t>
            </a:r>
            <a:endParaRPr b="0" i="0" sz="1200" u="none" cap="none" strike="noStrike">
              <a:solidFill>
                <a:schemeClr val="dk1"/>
              </a:solidFill>
              <a:latin typeface="Arial"/>
              <a:ea typeface="Arial"/>
              <a:cs typeface="Arial"/>
              <a:sym typeface="Arial"/>
            </a:endParaRPr>
          </a:p>
        </p:txBody>
      </p:sp>
      <p:sp>
        <p:nvSpPr>
          <p:cNvPr id="144" name="Google Shape;144;p9"/>
          <p:cNvSpPr/>
          <p:nvPr/>
        </p:nvSpPr>
        <p:spPr>
          <a:xfrm>
            <a:off x="4227376" y="5552042"/>
            <a:ext cx="1008112" cy="36004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Decoder 2</a:t>
            </a:r>
            <a:endParaRPr b="0" i="0" sz="1200" u="none" cap="none" strike="noStrike">
              <a:solidFill>
                <a:schemeClr val="dk1"/>
              </a:solidFill>
              <a:latin typeface="Arial"/>
              <a:ea typeface="Arial"/>
              <a:cs typeface="Arial"/>
              <a:sym typeface="Arial"/>
            </a:endParaRPr>
          </a:p>
        </p:txBody>
      </p:sp>
      <p:cxnSp>
        <p:nvCxnSpPr>
          <p:cNvPr id="145" name="Google Shape;145;p9"/>
          <p:cNvCxnSpPr/>
          <p:nvPr/>
        </p:nvCxnSpPr>
        <p:spPr>
          <a:xfrm>
            <a:off x="2434072" y="5732063"/>
            <a:ext cx="517748"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46" name="Google Shape;146;p9"/>
          <p:cNvCxnSpPr/>
          <p:nvPr/>
        </p:nvCxnSpPr>
        <p:spPr>
          <a:xfrm flipH="1" rot="10800000">
            <a:off x="3743908" y="5732062"/>
            <a:ext cx="483468" cy="1"/>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147" name="Google Shape;147;p9"/>
          <p:cNvCxnSpPr/>
          <p:nvPr/>
        </p:nvCxnSpPr>
        <p:spPr>
          <a:xfrm>
            <a:off x="5235488" y="5732062"/>
            <a:ext cx="31146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148" name="Google Shape;148;p9"/>
          <p:cNvSpPr/>
          <p:nvPr/>
        </p:nvSpPr>
        <p:spPr>
          <a:xfrm>
            <a:off x="5580112" y="5485475"/>
            <a:ext cx="1368152" cy="504056"/>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Reconstructed  Person 2 image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Training Details</a:t>
            </a:r>
            <a:endParaRPr/>
          </a:p>
        </p:txBody>
      </p:sp>
      <p:sp>
        <p:nvSpPr>
          <p:cNvPr id="154" name="Google Shape;154;p10"/>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7/1/21</a:t>
            </a:r>
            <a:endParaRPr/>
          </a:p>
        </p:txBody>
      </p:sp>
      <p:sp>
        <p:nvSpPr>
          <p:cNvPr id="155" name="Google Shape;155;p10"/>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6" name="Google Shape;156;p10"/>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GUI </a:t>
            </a:r>
            <a:r>
              <a:rPr lang="en-US"/>
              <a:t>for faceswap</a:t>
            </a:r>
            <a:endParaRPr/>
          </a:p>
        </p:txBody>
      </p:sp>
      <p:pic>
        <p:nvPicPr>
          <p:cNvPr id="157" name="Google Shape;157;p10"/>
          <p:cNvPicPr preferRelativeResize="0"/>
          <p:nvPr/>
        </p:nvPicPr>
        <p:blipFill>
          <a:blip r:embed="rId3">
            <a:alphaModFix/>
          </a:blip>
          <a:stretch>
            <a:fillRect/>
          </a:stretch>
        </p:blipFill>
        <p:spPr>
          <a:xfrm>
            <a:off x="832825" y="2306725"/>
            <a:ext cx="6725476" cy="3683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2008-01-28T19:49:47Z</dcterms:created>
  <dc:creator>user</dc:creator>
</cp:coreProperties>
</file>